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7"/>
  </p:notesMasterIdLst>
  <p:sldIdLst>
    <p:sldId id="268" r:id="rId5"/>
    <p:sldId id="269" r:id="rId6"/>
    <p:sldId id="262" r:id="rId7"/>
    <p:sldId id="259" r:id="rId8"/>
    <p:sldId id="264" r:id="rId9"/>
    <p:sldId id="263" r:id="rId10"/>
    <p:sldId id="258" r:id="rId11"/>
    <p:sldId id="265" r:id="rId12"/>
    <p:sldId id="261" r:id="rId13"/>
    <p:sldId id="260" r:id="rId14"/>
    <p:sldId id="257" r:id="rId15"/>
    <p:sldId id="26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00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251"/>
    <p:restoredTop sz="96405"/>
  </p:normalViewPr>
  <p:slideViewPr>
    <p:cSldViewPr snapToGrid="0" snapToObjects="1" showGuides="1">
      <p:cViewPr varScale="1">
        <p:scale>
          <a:sx n="66" d="100"/>
          <a:sy n="66" d="100"/>
        </p:scale>
        <p:origin x="42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7" d="100"/>
          <a:sy n="97" d="100"/>
        </p:scale>
        <p:origin x="312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2B94A-87FE-2440-810A-6F8137F5BAAE}" type="datetimeFigureOut">
              <a:rPr lang="en-US" smtClean="0"/>
              <a:t>7/27/2022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7E3C4-8AE7-0445-8AA3-5608686741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24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>
                <a:latin typeface="Arial" panose="020B0604020202020204" pitchFamily="34" charset="0"/>
                <a:cs typeface="Arial" panose="020B0604020202020204" pitchFamily="34" charset="0"/>
              </a:rPr>
              <a:t>Briefings recommended to Executive, site management, nurse unit managers to ensure support and promotion of the survey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F7E3C4-8AE7-0445-8AA3-5608686741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59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Replace Peninsula Health poster image with example communications poster or material for your campaign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F7E3C4-8AE7-0445-8AA3-5608686741A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38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0FB8C-58D1-4A46-91CC-9CAEFD24FA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10515600" cy="2387600"/>
          </a:xfrm>
        </p:spPr>
        <p:txBody>
          <a:bodyPr anchor="ctr" anchorCtr="0">
            <a:normAutofit/>
          </a:bodyPr>
          <a:lstStyle>
            <a:lvl1pPr algn="ctr">
              <a:defRPr sz="5400"/>
            </a:lvl1pPr>
          </a:lstStyle>
          <a:p>
            <a:r>
              <a:rPr lang="en-GB" dirty="0"/>
              <a:t>Click to edit Master title style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AC17C7-9586-6C43-8876-09B68782E9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105156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520625-1174-8244-8C74-1B107CEEC3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3F1F-07FE-534C-A38B-1A82A3D56435}" type="datetimeFigureOut">
              <a:rPr lang="en-AU" smtClean="0"/>
              <a:t>27/07/2022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5C2D55-AB6F-9F48-846D-008A5BAFE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419FDC-8526-524E-B4E1-713AA3488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5A63-2FD3-C648-9355-A010DC47495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75605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39005-3D76-8D45-92F9-4686EA8FA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BE07E3-5045-E747-8316-FF9C6243D8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916FE-EC59-6347-BEB4-26D4FBF67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3F1F-07FE-534C-A38B-1A82A3D56435}" type="datetimeFigureOut">
              <a:rPr lang="en-AU" smtClean="0"/>
              <a:t>27/07/2022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30D35-114D-1B42-B2D7-E287B539A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FDEF5-B834-E04A-B445-7322B28B2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5A63-2FD3-C648-9355-A010DC4749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095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F26F9B-D76C-B745-ABA5-22B85BDCFE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2B7014-4F26-6648-83F2-255E62FAA0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84ECE-1475-2C43-BC8A-38406F776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3F1F-07FE-534C-A38B-1A82A3D56435}" type="datetimeFigureOut">
              <a:rPr lang="en-AU" smtClean="0"/>
              <a:t>27/07/2022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B31F1-BC00-9C45-8E41-A5E3059F0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B19BC-3D27-994F-8939-AD9CC3B30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5A63-2FD3-C648-9355-A010DC4749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726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EA763-2153-AD48-8B16-1264D3AF1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GB" dirty="0"/>
              <a:t>Click to edit Master title style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D7490-F360-314A-A5CA-F2FFAF9F8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ct val="100000"/>
              </a:lnSpc>
              <a:spcAft>
                <a:spcPts val="500"/>
              </a:spcAft>
              <a:defRPr sz="3600"/>
            </a:lvl1pPr>
            <a:lvl2pPr>
              <a:lnSpc>
                <a:spcPct val="100000"/>
              </a:lnSpc>
              <a:spcAft>
                <a:spcPts val="300"/>
              </a:spcAft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6EB1FB-224D-334C-B8AD-05BBAE583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3F1F-07FE-534C-A38B-1A82A3D56435}" type="datetimeFigureOut">
              <a:rPr lang="en-AU" smtClean="0"/>
              <a:t>27/07/2022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8AEB3-541A-B449-9CEE-1EFAC2195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5E24D-7A15-4041-B04D-3F02BF2BD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5A63-2FD3-C648-9355-A010DC474950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0626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7A7A4-5858-024F-A5AF-79E929E16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ctr" anchorCtr="0">
            <a:normAutofit/>
          </a:bodyPr>
          <a:lstStyle>
            <a:lvl1pPr>
              <a:defRPr sz="5400"/>
            </a:lvl1pPr>
          </a:lstStyle>
          <a:p>
            <a:r>
              <a:rPr lang="en-GB" dirty="0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BFD0F0-1F02-7D46-9AB3-700ED62395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18E66F-8152-1948-BB49-2E9C70E6B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3F1F-07FE-534C-A38B-1A82A3D56435}" type="datetimeFigureOut">
              <a:rPr lang="en-AU" smtClean="0"/>
              <a:t>27/07/2022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28910-F8BD-3C4C-819A-335634B33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138C3D-E9E1-204F-8420-9BD95F42E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5A63-2FD3-C648-9355-A010DC4749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9068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25B6C-7850-2241-AD58-4501C12DC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34501-1468-1A45-AE83-AC737D0027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8FAC5A-CD8D-FE41-99B2-2215E98B9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C3A7B5-6A7E-C94D-8C15-D675AA52C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3F1F-07FE-534C-A38B-1A82A3D56435}" type="datetimeFigureOut">
              <a:rPr lang="en-AU" smtClean="0"/>
              <a:t>27/07/2022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97B96D-20BB-504F-B64E-127EB1946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F61F41-2DED-A146-A864-AEA241090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5A63-2FD3-C648-9355-A010DC4749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433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CDDB8-BCAE-2843-8D17-1DB06FDD3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EEF3CA-D50B-2E47-9377-3FFDB69FE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F72B28-74F5-4E40-9483-929DA8283E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3D5F82-2461-4547-8BDE-748079AD11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38AEB4-92AC-0A47-BBEB-B133F21D0E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552A15-E07E-3949-8B4A-E994D60E9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3F1F-07FE-534C-A38B-1A82A3D56435}" type="datetimeFigureOut">
              <a:rPr lang="en-AU" smtClean="0"/>
              <a:t>27/07/2022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FF4541-E08A-EE49-8DFB-449D2A501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1CC26A-CE12-7249-9057-F910898AA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5A63-2FD3-C648-9355-A010DC4749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1606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5154F-F2C7-2541-AEF9-6EABA84CD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3E1AF4-0D66-8743-9BC3-3D3BB08DB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3F1F-07FE-534C-A38B-1A82A3D56435}" type="datetimeFigureOut">
              <a:rPr lang="en-AU" smtClean="0"/>
              <a:t>27/07/2022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1BAAF9-C770-5E40-A867-4E1DEEEBC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E6B36C-4D3C-1C48-A06A-0D24E7FD8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5A63-2FD3-C648-9355-A010DC4749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2224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B91A0E-C0A8-414B-95AC-19BAE1AFC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3F1F-07FE-534C-A38B-1A82A3D56435}" type="datetimeFigureOut">
              <a:rPr lang="en-AU" smtClean="0"/>
              <a:t>27/07/2022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7A422D-3D9B-BC4D-8BEE-6E21AF27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AC188C-49A3-7344-B8EE-16BD9B156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5A63-2FD3-C648-9355-A010DC4749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5149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6AD0C-685E-BA45-8820-22037CA57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1EBE8-87F0-0C4C-8821-07848E4A5E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23562A-3AA9-8341-839C-383F86BB4C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5BC374-C527-1D4D-A7E9-E64CACAD8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3F1F-07FE-534C-A38B-1A82A3D56435}" type="datetimeFigureOut">
              <a:rPr lang="en-AU" smtClean="0"/>
              <a:t>27/07/2022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E220C1-0B88-8740-A1D0-DEF1E3CD4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752EDB-7B30-EE45-813A-F5B96530A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5A63-2FD3-C648-9355-A010DC4749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64148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A1430-1756-FD40-80CC-6A2690DB2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66686F-5D54-AB4D-8E2F-DA88E066A7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50F82C-0DA4-DA45-ADC8-CA50EAD04B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55A467-17A2-C946-B0D2-BE48247D2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D3F1F-07FE-534C-A38B-1A82A3D56435}" type="datetimeFigureOut">
              <a:rPr lang="en-AU" smtClean="0"/>
              <a:t>27/07/2022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E9691C-8693-164B-9E42-89E0EBE40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C707CD-E648-C043-8C7C-4193FB4CB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05A63-2FD3-C648-9355-A010DC4749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0037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2237BB-9B44-1844-AFEF-0E3E66145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AU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8BE374-9DC9-524E-B913-376AEA939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AU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BF445-3634-C14A-BA5B-3401524E53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3D3F1F-07FE-534C-A38B-1A82A3D56435}" type="datetimeFigureOut">
              <a:rPr lang="en-AU" smtClean="0"/>
              <a:t>27/07/2022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17DBD-CEA9-CC48-AA8F-1B960E2EEF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65780-52D9-5147-82E0-24D207CAE9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05A63-2FD3-C648-9355-A010DC47495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006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AF5F9-3805-EF4F-A5A3-D0EB1A65E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628870" cy="1933232"/>
          </a:xfrm>
        </p:spPr>
        <p:txBody>
          <a:bodyPr>
            <a:normAutofit fontScale="90000"/>
          </a:bodyPr>
          <a:lstStyle/>
          <a:p>
            <a:r>
              <a:rPr lang="en-US" dirty="0"/>
              <a:t>Stakeholder travel survey example briefing pack</a:t>
            </a:r>
            <a:br>
              <a:rPr lang="en-US" dirty="0"/>
            </a:br>
            <a:r>
              <a:rPr lang="en-US" sz="3600" b="0" dirty="0"/>
              <a:t>2.9 – Sustainable transport in health care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106A4-18E9-2B4C-B965-7535DCC448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2320"/>
            <a:ext cx="10515600" cy="3561921"/>
          </a:xfrm>
        </p:spPr>
        <p:txBody>
          <a:bodyPr/>
          <a:lstStyle/>
          <a:p>
            <a:r>
              <a:rPr lang="en-US" dirty="0"/>
              <a:t>Use this slide pack as part of your briefings to key stakeholder groups</a:t>
            </a:r>
          </a:p>
          <a:p>
            <a:r>
              <a:rPr lang="en-US" dirty="0"/>
              <a:t>Placeholder text is in brackets and red text – </a:t>
            </a:r>
            <a:r>
              <a:rPr lang="en-US" dirty="0">
                <a:solidFill>
                  <a:srgbClr val="D50032"/>
                </a:solidFill>
              </a:rPr>
              <a:t>[example]</a:t>
            </a:r>
          </a:p>
          <a:p>
            <a:r>
              <a:rPr lang="en-US" dirty="0"/>
              <a:t>Replace images with your own</a:t>
            </a:r>
          </a:p>
        </p:txBody>
      </p:sp>
    </p:spTree>
    <p:extLst>
      <p:ext uri="{BB962C8B-B14F-4D97-AF65-F5344CB8AC3E}">
        <p14:creationId xmlns:p14="http://schemas.microsoft.com/office/powerpoint/2010/main" val="3096626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D0F92-F8F9-1446-9562-74A172238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Communications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AD1F2-3D75-9040-BC81-80C7B98F2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6466952" cy="4351338"/>
          </a:xfrm>
        </p:spPr>
        <p:txBody>
          <a:bodyPr>
            <a:normAutofit fontScale="85000" lnSpcReduction="20000"/>
          </a:bodyPr>
          <a:lstStyle/>
          <a:p>
            <a:r>
              <a:rPr lang="en-AU" dirty="0"/>
              <a:t>It is important to encourage a high level of staff participation on survey day to get a credible survey sample</a:t>
            </a:r>
          </a:p>
          <a:p>
            <a:r>
              <a:rPr lang="en-AU" dirty="0"/>
              <a:t>A range of communications will be released including</a:t>
            </a:r>
          </a:p>
          <a:p>
            <a:pPr lvl="1"/>
            <a:r>
              <a:rPr lang="en-AU" dirty="0"/>
              <a:t>digital and intranet graphics</a:t>
            </a:r>
          </a:p>
          <a:p>
            <a:pPr lvl="1"/>
            <a:r>
              <a:rPr lang="en-AU" dirty="0"/>
              <a:t>emails</a:t>
            </a:r>
          </a:p>
          <a:p>
            <a:pPr lvl="1"/>
            <a:r>
              <a:rPr lang="en-AU" dirty="0"/>
              <a:t>posters and counter-top displays for nursing stations and other areas</a:t>
            </a:r>
          </a:p>
          <a:p>
            <a:endParaRPr lang="en-AU" dirty="0"/>
          </a:p>
        </p:txBody>
      </p:sp>
      <p:pic>
        <p:nvPicPr>
          <p:cNvPr id="4" name="Picture 3" descr="Example of a promotional poster. QR code appears in top right corner. Key message reads: How did you get to work today? Take 3 minutes today to improve your journey and travel choices.">
            <a:extLst>
              <a:ext uri="{FF2B5EF4-FFF2-40B4-BE49-F238E27FC236}">
                <a16:creationId xmlns:a16="http://schemas.microsoft.com/office/drawing/2014/main" id="{F2AB12B5-CFD2-B54F-93BA-A754162952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0746" y="1212466"/>
            <a:ext cx="3587130" cy="4584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014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9004A-C427-9247-AA29-C9A767058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We need you!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65955-1C77-D145-B6F8-BFCFA4D43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Autofit/>
          </a:bodyPr>
          <a:lstStyle/>
          <a:p>
            <a:r>
              <a:rPr lang="en-AU" dirty="0"/>
              <a:t>Endorse the survey and encourage all staff to participate</a:t>
            </a:r>
          </a:p>
          <a:p>
            <a:r>
              <a:rPr lang="en-AU" dirty="0"/>
              <a:t>Send messages to managers and tell staff about the survey </a:t>
            </a:r>
          </a:p>
          <a:p>
            <a:r>
              <a:rPr lang="en-AU" dirty="0"/>
              <a:t>Support survey messaging and communications</a:t>
            </a:r>
          </a:p>
          <a:p>
            <a:r>
              <a:rPr lang="en-AU" dirty="0"/>
              <a:t>Encourage participation during survey week and especially on the survey day </a:t>
            </a:r>
            <a:r>
              <a:rPr lang="en-AU" dirty="0">
                <a:solidFill>
                  <a:srgbClr val="D50032"/>
                </a:solidFill>
              </a:rPr>
              <a:t>[insert day and date]</a:t>
            </a:r>
          </a:p>
        </p:txBody>
      </p:sp>
    </p:spTree>
    <p:extLst>
      <p:ext uri="{BB962C8B-B14F-4D97-AF65-F5344CB8AC3E}">
        <p14:creationId xmlns:p14="http://schemas.microsoft.com/office/powerpoint/2010/main" val="3169035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82D49-FDA7-CE4D-82B8-13F515E2F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need you!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1EB55-AEB5-5C45-AB83-A8CFAAC57E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Identify any staff groups to our project team who may not be able to complete the survey: </a:t>
            </a:r>
          </a:p>
          <a:p>
            <a:pPr lvl="1"/>
            <a:r>
              <a:rPr lang="en-US" dirty="0"/>
              <a:t>online, while at work </a:t>
            </a:r>
          </a:p>
          <a:p>
            <a:pPr lvl="1"/>
            <a:r>
              <a:rPr lang="en-US" dirty="0"/>
              <a:t>in written English </a:t>
            </a:r>
          </a:p>
          <a:p>
            <a:r>
              <a:rPr lang="en-US" dirty="0"/>
              <a:t>Relay any questions and concerns to the project team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089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122A1-56EC-4345-851E-CAD8EC7547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Accessibility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54003-D27F-5B49-ABA3-54F0E9B11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1800" dirty="0"/>
              <a:t>To receive this document in another format, phone </a:t>
            </a:r>
            <a:r>
              <a:rPr lang="en-AU" sz="1800" dirty="0">
                <a:solidFill>
                  <a:srgbClr val="D50032"/>
                </a:solidFill>
              </a:rPr>
              <a:t>insert phone number</a:t>
            </a:r>
            <a:r>
              <a:rPr lang="en-AU" sz="1800" dirty="0"/>
              <a:t>, using the National Relay Service 13 36 77 if required, or email </a:t>
            </a:r>
            <a:r>
              <a:rPr lang="en-AU" sz="1800" dirty="0">
                <a:solidFill>
                  <a:srgbClr val="D50032"/>
                </a:solidFill>
              </a:rPr>
              <a:t>insert contact or business name, then make the word ‘email’ and the contact or business name into a hyperlink of the email address</a:t>
            </a:r>
            <a:r>
              <a:rPr lang="en-AU" sz="1800" dirty="0"/>
              <a:t> &lt;</a:t>
            </a:r>
            <a:r>
              <a:rPr lang="en-AU" sz="1800" dirty="0">
                <a:solidFill>
                  <a:srgbClr val="D50032"/>
                </a:solidFill>
              </a:rPr>
              <a:t>insert the email address here but do not make it a hyperlink, and do not remove the angled brackets</a:t>
            </a:r>
            <a:r>
              <a:rPr lang="en-AU" sz="1800" dirty="0"/>
              <a:t>&gt;.</a:t>
            </a:r>
          </a:p>
          <a:p>
            <a:r>
              <a:rPr lang="en-AU" sz="1800" dirty="0"/>
              <a:t>Authorised and published by the Victorian Government, 1 Treasury Place, Melbourne.</a:t>
            </a:r>
          </a:p>
          <a:p>
            <a:r>
              <a:rPr lang="en-AU" sz="1800" dirty="0"/>
              <a:t>© State of Victoria, Australia, Department of Health, </a:t>
            </a:r>
            <a:r>
              <a:rPr lang="en-AU" sz="1800" dirty="0">
                <a:solidFill>
                  <a:srgbClr val="D50032"/>
                </a:solidFill>
              </a:rPr>
              <a:t>month year</a:t>
            </a:r>
            <a:r>
              <a:rPr lang="en-AU" sz="1800" dirty="0"/>
              <a:t>.</a:t>
            </a:r>
          </a:p>
          <a:p>
            <a:r>
              <a:rPr lang="en-AU" sz="1800" dirty="0"/>
              <a:t>ISBN/ISSN number (online/PDF/Word)</a:t>
            </a:r>
          </a:p>
          <a:p>
            <a:r>
              <a:rPr lang="en-AU" sz="1800" dirty="0"/>
              <a:t>Available at </a:t>
            </a:r>
            <a:r>
              <a:rPr lang="en-AU" sz="1800" dirty="0">
                <a:solidFill>
                  <a:srgbClr val="D50032"/>
                </a:solidFill>
              </a:rPr>
              <a:t>insert web site or web page name and make this the hyperlink</a:t>
            </a:r>
            <a:r>
              <a:rPr lang="en-AU" sz="1800" dirty="0"/>
              <a:t> &lt;</a:t>
            </a:r>
            <a:r>
              <a:rPr lang="en-AU" sz="1800" dirty="0">
                <a:solidFill>
                  <a:srgbClr val="D50032"/>
                </a:solidFill>
              </a:rPr>
              <a:t>insert full web address (URL) here but do not make it a hyperlink, and do not remove the angled brackets</a:t>
            </a:r>
            <a:r>
              <a:rPr lang="en-AU" sz="1800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964206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090DFD5-1112-7E4A-BA2F-784DC1217F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172690"/>
            <a:ext cx="10515600" cy="2387600"/>
          </a:xfrm>
        </p:spPr>
        <p:txBody>
          <a:bodyPr>
            <a:normAutofit/>
          </a:bodyPr>
          <a:lstStyle/>
          <a:p>
            <a:r>
              <a:rPr lang="en-AU" dirty="0">
                <a:solidFill>
                  <a:srgbClr val="D50032"/>
                </a:solidFill>
              </a:rPr>
              <a:t>[Hospital or Health Service] </a:t>
            </a:r>
            <a:r>
              <a:rPr lang="en-AU" dirty="0"/>
              <a:t>Staff Travel Survey </a:t>
            </a:r>
            <a:r>
              <a:rPr lang="en-AU" dirty="0">
                <a:solidFill>
                  <a:srgbClr val="D50032"/>
                </a:solidFill>
              </a:rPr>
              <a:t>[Year]</a:t>
            </a:r>
            <a:endParaRPr lang="en-US" dirty="0">
              <a:solidFill>
                <a:srgbClr val="D50032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84A3C33-5CC5-674A-B7FC-714CEB48DF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652365"/>
            <a:ext cx="10515600" cy="1655762"/>
          </a:xfrm>
        </p:spPr>
        <p:txBody>
          <a:bodyPr>
            <a:normAutofit/>
          </a:bodyPr>
          <a:lstStyle/>
          <a:p>
            <a:r>
              <a:rPr lang="en-AU" dirty="0"/>
              <a:t>Stakeholder Briefing Pack</a:t>
            </a:r>
          </a:p>
          <a:p>
            <a:r>
              <a:rPr lang="en-AU" dirty="0">
                <a:solidFill>
                  <a:srgbClr val="D50032"/>
                </a:solidFill>
              </a:rPr>
              <a:t>[presentation date]</a:t>
            </a:r>
          </a:p>
          <a:p>
            <a:r>
              <a:rPr lang="en-AU" dirty="0">
                <a:solidFill>
                  <a:srgbClr val="D50032"/>
                </a:solidFill>
              </a:rPr>
              <a:t>[Audience]</a:t>
            </a:r>
          </a:p>
          <a:p>
            <a:endParaRPr lang="en-US" dirty="0"/>
          </a:p>
        </p:txBody>
      </p:sp>
      <p:pic>
        <p:nvPicPr>
          <p:cNvPr id="7" name="Picture 6" descr="Placeholder banner for health service branding">
            <a:extLst>
              <a:ext uri="{FF2B5EF4-FFF2-40B4-BE49-F238E27FC236}">
                <a16:creationId xmlns:a16="http://schemas.microsoft.com/office/drawing/2014/main" id="{12FAD725-BA0B-DF47-9A33-F317AF68BB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150" y="84138"/>
            <a:ext cx="11823700" cy="189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643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D0F92-F8F9-1446-9562-74A172238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Overview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AD1F2-3D75-9040-BC81-80C7B98F2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983"/>
            <a:ext cx="10515600" cy="406397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AU" sz="3600" dirty="0">
                <a:solidFill>
                  <a:srgbClr val="D50032"/>
                </a:solidFill>
              </a:rPr>
              <a:t>[Health service name]</a:t>
            </a:r>
            <a:r>
              <a:rPr lang="en-AU" sz="3600" dirty="0"/>
              <a:t> is conducting a voluntary </a:t>
            </a:r>
            <a:r>
              <a:rPr lang="en-AU" sz="3600" b="1" dirty="0"/>
              <a:t>travel survey </a:t>
            </a:r>
            <a:r>
              <a:rPr lang="en-AU" sz="3600" dirty="0"/>
              <a:t>at </a:t>
            </a:r>
            <a:r>
              <a:rPr lang="en-AU" sz="3600" dirty="0">
                <a:solidFill>
                  <a:srgbClr val="D50032"/>
                </a:solidFill>
              </a:rPr>
              <a:t>[hospital name or site location]</a:t>
            </a:r>
            <a:r>
              <a:rPr lang="en-AU" sz="3600" dirty="0"/>
              <a:t> on </a:t>
            </a:r>
            <a:r>
              <a:rPr lang="en-AU" sz="3600" b="1" dirty="0">
                <a:solidFill>
                  <a:srgbClr val="D50032"/>
                </a:solidFill>
              </a:rPr>
              <a:t>[survey day and date]</a:t>
            </a:r>
          </a:p>
          <a:p>
            <a:pPr>
              <a:lnSpc>
                <a:spcPct val="120000"/>
              </a:lnSpc>
            </a:pPr>
            <a:r>
              <a:rPr lang="en-AU" sz="3600" dirty="0"/>
              <a:t>Online survey is being run by </a:t>
            </a:r>
            <a:r>
              <a:rPr lang="en-AU" sz="3600" dirty="0">
                <a:solidFill>
                  <a:srgbClr val="D50032"/>
                </a:solidFill>
              </a:rPr>
              <a:t>[insert team name]</a:t>
            </a:r>
          </a:p>
        </p:txBody>
      </p:sp>
    </p:spTree>
    <p:extLst>
      <p:ext uri="{BB962C8B-B14F-4D97-AF65-F5344CB8AC3E}">
        <p14:creationId xmlns:p14="http://schemas.microsoft.com/office/powerpoint/2010/main" val="2929917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338BA-09AB-174B-8A3E-EEB01138E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B5BE4-79A4-B34A-9607-5E3CC35DC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3600" dirty="0"/>
              <a:t>The survey will help us understand how:</a:t>
            </a:r>
          </a:p>
          <a:p>
            <a:r>
              <a:rPr lang="en-AU" sz="3600" dirty="0"/>
              <a:t>our staff travel to work</a:t>
            </a:r>
          </a:p>
          <a:p>
            <a:r>
              <a:rPr lang="en-AU" sz="3600" dirty="0"/>
              <a:t>to make their journey easier </a:t>
            </a:r>
          </a:p>
          <a:p>
            <a:r>
              <a:rPr lang="en-AU" sz="3600" dirty="0"/>
              <a:t>to improve access to the site.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925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A66D2-BA60-DA41-9768-8F8CC713A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CAD84-7FEF-C640-837C-B31971753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838" y="1825625"/>
            <a:ext cx="11108724" cy="435133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AU" sz="4200" dirty="0"/>
              <a:t>A 4- to 5-minute survey about how staff got to work that day</a:t>
            </a:r>
          </a:p>
          <a:p>
            <a:pPr>
              <a:lnSpc>
                <a:spcPct val="120000"/>
              </a:lnSpc>
            </a:pPr>
            <a:r>
              <a:rPr lang="en-AU" sz="4400" dirty="0"/>
              <a:t>No sensitive or identifying information collected</a:t>
            </a:r>
          </a:p>
          <a:p>
            <a:r>
              <a:rPr lang="en-AU" sz="4200" dirty="0"/>
              <a:t>Staff access survey on mobile device or computer:</a:t>
            </a:r>
          </a:p>
          <a:p>
            <a:pPr lvl="1"/>
            <a:r>
              <a:rPr lang="en-AU" dirty="0"/>
              <a:t>Scan QR code on digital displays or in hospital reception areas</a:t>
            </a:r>
          </a:p>
          <a:p>
            <a:pPr lvl="1"/>
            <a:r>
              <a:rPr lang="en-AU" dirty="0"/>
              <a:t>Open the link from emails or intranet content on the day</a:t>
            </a:r>
          </a:p>
          <a:p>
            <a:pPr>
              <a:lnSpc>
                <a:spcPct val="120000"/>
              </a:lnSpc>
            </a:pPr>
            <a:r>
              <a:rPr lang="en-AU" sz="4200" dirty="0"/>
              <a:t>Approach maximises participation while meeting COVID-19 clinical safety requirements and privacy guidelines</a:t>
            </a:r>
          </a:p>
        </p:txBody>
      </p:sp>
    </p:spTree>
    <p:extLst>
      <p:ext uri="{BB962C8B-B14F-4D97-AF65-F5344CB8AC3E}">
        <p14:creationId xmlns:p14="http://schemas.microsoft.com/office/powerpoint/2010/main" val="184072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D0F92-F8F9-1446-9562-74A172238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Survey reporting and outcomes 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AD1F2-3D75-9040-BC81-80C7B98F2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AU" sz="3600" dirty="0"/>
              <a:t>The project team will produce a report including:</a:t>
            </a:r>
          </a:p>
          <a:p>
            <a:r>
              <a:rPr lang="en-AU" sz="3600" dirty="0"/>
              <a:t>current travel behaviours</a:t>
            </a:r>
          </a:p>
          <a:p>
            <a:r>
              <a:rPr lang="en-AU" sz="3600" dirty="0"/>
              <a:t>staff perceptions and attitudes about travel to work</a:t>
            </a:r>
          </a:p>
          <a:p>
            <a:r>
              <a:rPr lang="en-AU" sz="3600" dirty="0"/>
              <a:t>ways to increase use of sustainable travel options</a:t>
            </a:r>
          </a:p>
          <a:p>
            <a:r>
              <a:rPr lang="en-AU" sz="3600" dirty="0"/>
              <a:t>opportunities to prioritise investment in transport facilities and services on-site</a:t>
            </a:r>
          </a:p>
        </p:txBody>
      </p:sp>
    </p:spTree>
    <p:extLst>
      <p:ext uri="{BB962C8B-B14F-4D97-AF65-F5344CB8AC3E}">
        <p14:creationId xmlns:p14="http://schemas.microsoft.com/office/powerpoint/2010/main" val="14061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BDC90-7F9D-6345-8DDF-DC4C025BD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Survey reporting and outcomes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81CB6-4648-BE4B-AD25-607B7070B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3600" dirty="0"/>
              <a:t>Survey results will be used to develop a sustainable travel plan for the site</a:t>
            </a:r>
          </a:p>
          <a:p>
            <a:r>
              <a:rPr lang="en-AU" sz="3600" dirty="0"/>
              <a:t>Aim is to make it easier for staff to use public transport, carpool, walk or cycle to work more often</a:t>
            </a:r>
          </a:p>
        </p:txBody>
      </p:sp>
    </p:spTree>
    <p:extLst>
      <p:ext uri="{BB962C8B-B14F-4D97-AF65-F5344CB8AC3E}">
        <p14:creationId xmlns:p14="http://schemas.microsoft.com/office/powerpoint/2010/main" val="1946425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1F4F1-FBD6-934F-A694-896094465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/>
              <a:t>What is in the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77F35-4C55-2B4A-A9E5-0AB8167EC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AU" sz="4600" dirty="0"/>
              <a:t>Questions about travel to work at </a:t>
            </a:r>
            <a:r>
              <a:rPr lang="en-AU" sz="4600" dirty="0">
                <a:solidFill>
                  <a:srgbClr val="D50032"/>
                </a:solidFill>
              </a:rPr>
              <a:t>[site name]</a:t>
            </a:r>
            <a:r>
              <a:rPr lang="en-AU" sz="4600" dirty="0"/>
              <a:t> on survey day</a:t>
            </a:r>
          </a:p>
          <a:p>
            <a:r>
              <a:rPr lang="en-AU" sz="4600" dirty="0"/>
              <a:t>Specific topic areas covered include: </a:t>
            </a:r>
            <a:r>
              <a:rPr lang="en-AU" sz="4600" dirty="0">
                <a:solidFill>
                  <a:srgbClr val="D50032"/>
                </a:solidFill>
              </a:rPr>
              <a:t>[review and adjust list based on site survey]</a:t>
            </a:r>
          </a:p>
          <a:p>
            <a:pPr lvl="1"/>
            <a:r>
              <a:rPr lang="en-AU" dirty="0">
                <a:solidFill>
                  <a:srgbClr val="D50032"/>
                </a:solidFill>
              </a:rPr>
              <a:t>travel methods used on survey day and other days</a:t>
            </a:r>
          </a:p>
          <a:p>
            <a:pPr lvl="1"/>
            <a:r>
              <a:rPr lang="en-AU" dirty="0">
                <a:solidFill>
                  <a:srgbClr val="D50032"/>
                </a:solidFill>
              </a:rPr>
              <a:t>satisfaction with travel methods and journey satisfaction</a:t>
            </a:r>
          </a:p>
          <a:p>
            <a:pPr lvl="1"/>
            <a:r>
              <a:rPr lang="en-AU" dirty="0">
                <a:solidFill>
                  <a:srgbClr val="D50032"/>
                </a:solidFill>
              </a:rPr>
              <a:t>parking and parking permits</a:t>
            </a:r>
          </a:p>
          <a:p>
            <a:pPr lvl="1"/>
            <a:r>
              <a:rPr lang="en-AU" dirty="0">
                <a:solidFill>
                  <a:srgbClr val="D50032"/>
                </a:solidFill>
              </a:rPr>
              <a:t>flexible working</a:t>
            </a:r>
          </a:p>
          <a:p>
            <a:pPr lvl="1"/>
            <a:r>
              <a:rPr lang="en-AU" dirty="0">
                <a:solidFill>
                  <a:srgbClr val="D50032"/>
                </a:solidFill>
              </a:rPr>
              <a:t>possible incentives for change</a:t>
            </a:r>
          </a:p>
          <a:p>
            <a:pPr lvl="1"/>
            <a:r>
              <a:rPr lang="en-AU" dirty="0">
                <a:solidFill>
                  <a:srgbClr val="D50032"/>
                </a:solidFill>
              </a:rPr>
              <a:t>demographic information</a:t>
            </a:r>
          </a:p>
        </p:txBody>
      </p:sp>
    </p:spTree>
    <p:extLst>
      <p:ext uri="{BB962C8B-B14F-4D97-AF65-F5344CB8AC3E}">
        <p14:creationId xmlns:p14="http://schemas.microsoft.com/office/powerpoint/2010/main" val="1020057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AB4EBACB09F7943AE9007C90CB29198" ma:contentTypeVersion="16" ma:contentTypeDescription="Create a new document." ma:contentTypeScope="" ma:versionID="c135b602621b36bf59f088c497e2f766">
  <xsd:schema xmlns:xsd="http://www.w3.org/2001/XMLSchema" xmlns:xs="http://www.w3.org/2001/XMLSchema" xmlns:p="http://schemas.microsoft.com/office/2006/metadata/properties" xmlns:ns2="44283bbd-cbd3-4545-9aa6-8cdecb1b4ebf" xmlns:ns3="22b2a996-90f2-4093-9cfd-0e684e15c3cd" xmlns:ns4="5ce0f2b5-5be5-4508-bce9-d7011ece0659" targetNamespace="http://schemas.microsoft.com/office/2006/metadata/properties" ma:root="true" ma:fieldsID="150d94c8c9b49c2a5171ae81b862833d" ns2:_="" ns3:_="" ns4:_="">
    <xsd:import namespace="44283bbd-cbd3-4545-9aa6-8cdecb1b4ebf"/>
    <xsd:import namespace="22b2a996-90f2-4093-9cfd-0e684e15c3cd"/>
    <xsd:import namespace="5ce0f2b5-5be5-4508-bce9-d7011ece06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_Flow_SignoffStatu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283bbd-cbd3-4545-9aa6-8cdecb1b4e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0" nillable="true" ma:displayName="Sign-off status" ma:internalName="Sign_x002d_off_x0020_status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e24e156-28e6-48ad-9c0f-4171595c9d9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b2a996-90f2-4093-9cfd-0e684e15c3c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e0f2b5-5be5-4508-bce9-d7011ece065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9b0fc4fd-9a05-4d4c-8cfe-1bbd270d97cd}" ma:internalName="TaxCatchAll" ma:showField="CatchAllData" ma:web="22b2a996-90f2-4093-9cfd-0e684e15c3c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4283bbd-cbd3-4545-9aa6-8cdecb1b4ebf">
      <Terms xmlns="http://schemas.microsoft.com/office/infopath/2007/PartnerControls"/>
    </lcf76f155ced4ddcb4097134ff3c332f>
    <TaxCatchAll xmlns="5ce0f2b5-5be5-4508-bce9-d7011ece0659"/>
    <_Flow_SignoffStatus xmlns="44283bbd-cbd3-4545-9aa6-8cdecb1b4ebf" xsi:nil="true"/>
  </documentManagement>
</p:properties>
</file>

<file path=customXml/itemProps1.xml><?xml version="1.0" encoding="utf-8"?>
<ds:datastoreItem xmlns:ds="http://schemas.openxmlformats.org/officeDocument/2006/customXml" ds:itemID="{2DC54429-8C3C-4650-B10F-BE74B0D546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283bbd-cbd3-4545-9aa6-8cdecb1b4ebf"/>
    <ds:schemaRef ds:uri="22b2a996-90f2-4093-9cfd-0e684e15c3cd"/>
    <ds:schemaRef ds:uri="5ce0f2b5-5be5-4508-bce9-d7011ece06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0F137DC-7C6B-4178-98CC-53F39348DC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B522AED-62C1-4929-93E2-6C079682E1D4}">
  <ds:schemaRefs>
    <ds:schemaRef ds:uri="http://schemas.microsoft.com/office/2006/documentManagement/types"/>
    <ds:schemaRef ds:uri="http://schemas.microsoft.com/office/infopath/2007/PartnerControls"/>
    <ds:schemaRef ds:uri="5ce0f2b5-5be5-4508-bce9-d7011ece0659"/>
    <ds:schemaRef ds:uri="http://purl.org/dc/elements/1.1/"/>
    <ds:schemaRef ds:uri="http://schemas.microsoft.com/office/2006/metadata/properties"/>
    <ds:schemaRef ds:uri="44283bbd-cbd3-4545-9aa6-8cdecb1b4ebf"/>
    <ds:schemaRef ds:uri="http://purl.org/dc/terms/"/>
    <ds:schemaRef ds:uri="http://schemas.openxmlformats.org/package/2006/metadata/core-properties"/>
    <ds:schemaRef ds:uri="22b2a996-90f2-4093-9cfd-0e684e15c3c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660</Words>
  <Application>Microsoft Office PowerPoint</Application>
  <PresentationFormat>Widescreen</PresentationFormat>
  <Paragraphs>67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Stakeholder travel survey example briefing pack 2.9 – Sustainable transport in health care </vt:lpstr>
      <vt:lpstr>Accessibility</vt:lpstr>
      <vt:lpstr>[Hospital or Health Service] Staff Travel Survey [Year]</vt:lpstr>
      <vt:lpstr>Overview</vt:lpstr>
      <vt:lpstr>Why</vt:lpstr>
      <vt:lpstr>Survey approach</vt:lpstr>
      <vt:lpstr>Survey reporting and outcomes </vt:lpstr>
      <vt:lpstr>Survey reporting and outcomes (cont)</vt:lpstr>
      <vt:lpstr>What is in the survey</vt:lpstr>
      <vt:lpstr>Communications</vt:lpstr>
      <vt:lpstr>We need you! </vt:lpstr>
      <vt:lpstr>We need you! (cont)</vt:lpstr>
    </vt:vector>
  </TitlesOfParts>
  <Manager/>
  <Company>Victoria State Government, Department of Health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Stakeholder travel survey example briefing pack</dc:title>
  <dc:subject>Sustainable transport in health care</dc:subject>
  <dc:creator>Environment Team</dc:creator>
  <cp:keywords>hospital; travel; plan; staff travel survey; presentation; template</cp:keywords>
  <dc:description/>
  <cp:lastModifiedBy>Sarah Bending (Health)</cp:lastModifiedBy>
  <cp:revision>15</cp:revision>
  <dcterms:created xsi:type="dcterms:W3CDTF">2021-01-20T02:19:17Z</dcterms:created>
  <dcterms:modified xsi:type="dcterms:W3CDTF">2022-07-27T06:04:01Z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fdf5488-3066-4b6c-8fea-9472b8a1f34c_Enabled">
    <vt:lpwstr>true</vt:lpwstr>
  </property>
  <property fmtid="{D5CDD505-2E9C-101B-9397-08002B2CF9AE}" pid="3" name="MSIP_Label_efdf5488-3066-4b6c-8fea-9472b8a1f34c_SetDate">
    <vt:lpwstr>2022-07-27T06:03:48Z</vt:lpwstr>
  </property>
  <property fmtid="{D5CDD505-2E9C-101B-9397-08002B2CF9AE}" pid="4" name="MSIP_Label_efdf5488-3066-4b6c-8fea-9472b8a1f34c_Method">
    <vt:lpwstr>Privileged</vt:lpwstr>
  </property>
  <property fmtid="{D5CDD505-2E9C-101B-9397-08002B2CF9AE}" pid="5" name="MSIP_Label_efdf5488-3066-4b6c-8fea-9472b8a1f34c_Name">
    <vt:lpwstr>efdf5488-3066-4b6c-8fea-9472b8a1f34c</vt:lpwstr>
  </property>
  <property fmtid="{D5CDD505-2E9C-101B-9397-08002B2CF9AE}" pid="6" name="MSIP_Label_efdf5488-3066-4b6c-8fea-9472b8a1f34c_SiteId">
    <vt:lpwstr>c0e0601f-0fac-449c-9c88-a104c4eb9f28</vt:lpwstr>
  </property>
  <property fmtid="{D5CDD505-2E9C-101B-9397-08002B2CF9AE}" pid="7" name="MSIP_Label_efdf5488-3066-4b6c-8fea-9472b8a1f34c_ActionId">
    <vt:lpwstr>bb9bfe8e-7040-44db-b08f-706db776e192</vt:lpwstr>
  </property>
  <property fmtid="{D5CDD505-2E9C-101B-9397-08002B2CF9AE}" pid="8" name="MSIP_Label_efdf5488-3066-4b6c-8fea-9472b8a1f34c_ContentBits">
    <vt:lpwstr>0</vt:lpwstr>
  </property>
  <property fmtid="{D5CDD505-2E9C-101B-9397-08002B2CF9AE}" pid="9" name="ContentTypeId">
    <vt:lpwstr>0x0101004AB4EBACB09F7943AE9007C90CB29198</vt:lpwstr>
  </property>
</Properties>
</file>